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16"/>
  </p:notesMasterIdLst>
  <p:sldIdLst>
    <p:sldId id="297" r:id="rId2"/>
    <p:sldId id="257" r:id="rId3"/>
    <p:sldId id="259" r:id="rId4"/>
    <p:sldId id="321" r:id="rId5"/>
    <p:sldId id="320" r:id="rId6"/>
    <p:sldId id="298" r:id="rId7"/>
    <p:sldId id="316" r:id="rId8"/>
    <p:sldId id="317" r:id="rId9"/>
    <p:sldId id="323" r:id="rId10"/>
    <p:sldId id="307" r:id="rId11"/>
    <p:sldId id="315" r:id="rId12"/>
    <p:sldId id="325" r:id="rId13"/>
    <p:sldId id="309" r:id="rId14"/>
    <p:sldId id="326" r:id="rId15"/>
  </p:sldIdLst>
  <p:sldSz cx="9906000" cy="6858000" type="A4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19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582B"/>
    <a:srgbClr val="7CDE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575" autoAdjust="0"/>
    <p:restoredTop sz="99568" autoAdjust="0"/>
  </p:normalViewPr>
  <p:slideViewPr>
    <p:cSldViewPr>
      <p:cViewPr varScale="1">
        <p:scale>
          <a:sx n="115" d="100"/>
          <a:sy n="115" d="100"/>
        </p:scale>
        <p:origin x="1116" y="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3246" y="-96"/>
      </p:cViewPr>
      <p:guideLst>
        <p:guide orient="horz" pos="2932"/>
        <p:guide pos="219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3162" cy="4655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40038" y="1"/>
            <a:ext cx="3013162" cy="4655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770352-A1B9-4278-8F7F-6C98D786BB26}" type="datetimeFigureOut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696913"/>
            <a:ext cx="5043488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976" y="4421785"/>
            <a:ext cx="5562887" cy="41897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73"/>
            <a:ext cx="3013162" cy="4655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40038" y="8842073"/>
            <a:ext cx="3013162" cy="4655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89E31-B5F2-4CA2-9341-505FBD5580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085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698500"/>
            <a:ext cx="5043488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p:notes"/>
          <p:cNvSpPr txBox="1">
            <a:spLocks noGrp="1"/>
          </p:cNvSpPr>
          <p:nvPr>
            <p:ph type="body" idx="1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spcFirstLastPara="1" wrap="square" lIns="92915" tIns="92915" rIns="92915" bIns="9291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89E31-B5F2-4CA2-9341-505FBD55804D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89E31-B5F2-4CA2-9341-505FBD55804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792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3869531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578" y="-925"/>
            <a:ext cx="9908578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85205" y="1730403"/>
            <a:ext cx="6119342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313301" y="2470926"/>
            <a:ext cx="7053725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58074-40E6-4887-B04E-722DE6E3554A}" type="datetime1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DA64-6D38-4479-9DD1-E1DE68A2C8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10A3-462B-4922-9715-A610340E7F46}" type="datetime1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DA64-6D38-4479-9DD1-E1DE68A2C8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578" y="-925"/>
            <a:ext cx="9908578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3869531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87682" y="1726738"/>
            <a:ext cx="6121908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317498" y="2468304"/>
            <a:ext cx="7053072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6ED9-B0DD-4ED1-879F-EF726573FBCF}" type="datetime1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DA64-6D38-4479-9DD1-E1DE68A2C8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1540" y="1097280"/>
            <a:ext cx="34671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1684" y="1097280"/>
            <a:ext cx="34671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36F5A-DB0D-41F2-9202-962F762FC313}" type="datetime1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DA64-6D38-4479-9DD1-E1DE68A2C82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1540" y="1097280"/>
            <a:ext cx="34671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7413" y="1701848"/>
            <a:ext cx="34671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1684" y="1097280"/>
            <a:ext cx="34671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1684" y="1701848"/>
            <a:ext cx="34671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8B7F5-FF1D-4D17-BF51-DDF32AD5C578}" type="datetime1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DA64-6D38-4479-9DD1-E1DE68A2C8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8347-900D-439D-97D6-6B5BEAACEC95}" type="datetime1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DA64-6D38-4479-9DD1-E1DE68A2C8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10AD0-42C9-4BB3-A5E1-91512F2C14E9}" type="datetime1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DA64-6D38-4479-9DD1-E1DE68A2C8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3869531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755255" y="-755253"/>
            <a:ext cx="6858000" cy="836851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50341" y="1576104"/>
            <a:ext cx="564642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5349" y="2618913"/>
            <a:ext cx="4125094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406117" y="2253385"/>
            <a:ext cx="627765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C7C5-C3B0-4B41-97E5-315D54A69303}" type="datetime1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56DA64-6D38-4479-9DD1-E1DE68A2C8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197894" y="0"/>
            <a:ext cx="7708106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3869531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3869531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27130" y="1717501"/>
            <a:ext cx="59436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38770" y="2180529"/>
            <a:ext cx="6604590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B25E-CE3A-4E4D-97CF-8720EDB12647}" type="datetime1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DA64-6D38-4479-9DD1-E1DE68A2C8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D4175-C7FB-4790-810D-F9F2CF8C4F27}" type="datetime1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DA64-6D38-4479-9DD1-E1DE68A2C8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D8E50-1590-46C5-92D8-DE1A979887DF}" type="datetime1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DA64-6D38-4479-9DD1-E1DE68A2C8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580" y="5050633"/>
            <a:ext cx="3872112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578" y="5051293"/>
            <a:ext cx="9908578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540" y="365760"/>
            <a:ext cx="8147685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1540" y="1100629"/>
            <a:ext cx="8147685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17932" y="5870448"/>
            <a:ext cx="2357628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5048348-2B69-4C01-9806-F5F5E763A9B5}" type="datetime1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0640" y="6285122"/>
            <a:ext cx="51181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01125" y="6170822"/>
            <a:ext cx="54483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6D56DA64-6D38-4479-9DD1-E1DE68A2C8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dissolv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584200"/>
            <a:ext cx="9163050" cy="54864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329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52406" y="2343875"/>
            <a:ext cx="90011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جدول روز شمار</a:t>
            </a:r>
          </a:p>
          <a:p>
            <a:pPr algn="ctr" rtl="1"/>
            <a:r>
              <a:rPr lang="fa-IR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 برنامه هاي هفته انتظامي</a:t>
            </a:r>
          </a:p>
          <a:p>
            <a:pPr algn="ctr" rtl="1"/>
            <a:r>
              <a:rPr lang="fa-IR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سال 1405</a:t>
            </a: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56077" y="5786454"/>
            <a:ext cx="4796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fa-IR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دبیرخانه ستاد برگزاری هفته </a:t>
            </a:r>
            <a:r>
              <a:rPr lang="fa-IR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انتظامی</a:t>
            </a:r>
            <a:endParaRPr lang="en-US" sz="2800" b="1" dirty="0" smtClean="0">
              <a:ln w="635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cs typeface="B Titr" pitchFamily="2" charset="-78"/>
            </a:endParaRPr>
          </a:p>
        </p:txBody>
      </p:sp>
      <p:pic>
        <p:nvPicPr>
          <p:cNvPr id="4" name="Picture 3" descr="ar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88904" y="150314"/>
            <a:ext cx="1224136" cy="15641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02990" y="1743006"/>
            <a:ext cx="5808001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 rtl="1"/>
            <a:r>
              <a:rPr lang="fa-IR" sz="2000" b="1" dirty="0" smtClean="0">
                <a:ln w="317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معاونت فرهنگی و اجتماعی فرمان</a:t>
            </a:r>
            <a:r>
              <a:rPr lang="fa-IR" sz="2000" b="1" dirty="0">
                <a:ln w="317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د</a:t>
            </a:r>
            <a:r>
              <a:rPr lang="fa-IR" sz="2000" b="1" dirty="0" smtClean="0">
                <a:ln w="317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هی انتظامی استان مازندران</a:t>
            </a:r>
            <a:endParaRPr lang="en-US" sz="2000" b="1" dirty="0" smtClean="0">
              <a:ln w="3175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cs typeface="B Titr" pitchFamily="2" charset="-78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0141268" y="7074682"/>
            <a:ext cx="975122" cy="402567"/>
          </a:xfrm>
        </p:spPr>
        <p:txBody>
          <a:bodyPr/>
          <a:lstStyle/>
          <a:p>
            <a:fld id="{3A140657-F5E1-46BF-B66C-FE2E9E624469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44488" y="2060848"/>
            <a:ext cx="9145016" cy="3181816"/>
          </a:xfrm>
          <a:prstGeom prst="roundRect">
            <a:avLst/>
          </a:prstGeom>
          <a:solidFill>
            <a:srgbClr val="99E38D">
              <a:alpha val="90000"/>
            </a:srgb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3">
              <a:shade val="50000"/>
              <a:hueOff val="14364"/>
              <a:satOff val="4573"/>
              <a:lumOff val="8197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8748" tIns="98748" rIns="98748" bIns="98748" numCol="1" spcCol="1270" anchor="ctr" anchorCtr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7556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ea typeface="Arial" pitchFamily="34" charset="0"/>
                <a:cs typeface="B Titr" pitchFamily="2" charset="-78"/>
              </a:rPr>
              <a:t>پلیس مجاهد، ملت مبعوث،ایران سرافراز</a:t>
            </a:r>
            <a:endParaRPr lang="en-US" sz="4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lvl="0" algn="ctr" defTabSz="7556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a-IR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/>
              <a:ea typeface="Times New Roman"/>
              <a:cs typeface="B Titr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5282" y="908720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4800" b="1" dirty="0" smtClean="0">
                <a:ln w="6350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cs typeface="B Titr" pitchFamily="2" charset="-78"/>
              </a:rPr>
              <a:t>شعار هفته </a:t>
            </a:r>
            <a:r>
              <a:rPr lang="fa-IR" sz="4800" b="1" dirty="0" smtClean="0">
                <a:ln w="6350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cs typeface="B Titr" pitchFamily="2" charset="-78"/>
              </a:rPr>
              <a:t>انتظامی سال</a:t>
            </a:r>
            <a:r>
              <a:rPr lang="ar-SA" sz="4800" b="1" dirty="0" smtClean="0">
                <a:ln w="6350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cs typeface="B Titr" pitchFamily="2" charset="-78"/>
              </a:rPr>
              <a:t> </a:t>
            </a:r>
            <a:r>
              <a:rPr lang="fa-IR" sz="4800" b="1" dirty="0" smtClean="0">
                <a:ln w="6350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cs typeface="B Titr" pitchFamily="2" charset="-78"/>
              </a:rPr>
              <a:t>1405</a:t>
            </a:r>
            <a:endParaRPr lang="en-US" sz="4800" dirty="0">
              <a:ln w="6350">
                <a:solidFill>
                  <a:schemeClr val="tx1"/>
                </a:solidFill>
                <a:prstDash val="solid"/>
              </a:ln>
              <a:solidFill>
                <a:srgbClr val="0070C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7" name="Slide Number Placeholder 2"/>
          <p:cNvSpPr txBox="1">
            <a:spLocks/>
          </p:cNvSpPr>
          <p:nvPr/>
        </p:nvSpPr>
        <p:spPr>
          <a:xfrm>
            <a:off x="7322120" y="630932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56DA64-6D38-4479-9DD1-E1DE68A2C8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25500" y="76200"/>
            <a:ext cx="8242300" cy="1077830"/>
          </a:xfrm>
          <a:prstGeom prst="rect">
            <a:avLst/>
          </a:prstGeom>
        </p:spPr>
        <p:txBody>
          <a:bodyPr wrap="square" lIns="107287" tIns="53643" rIns="107287" bIns="53643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a-IR" sz="2100" dirty="0">
                <a:solidFill>
                  <a:srgbClr val="FF0000"/>
                </a:solidFill>
                <a:cs typeface="B Titr" pitchFamily="2" charset="-78"/>
              </a:rPr>
              <a:t>روز شمار هفته انتظامی </a:t>
            </a:r>
            <a:r>
              <a:rPr lang="fa-IR" sz="2100" dirty="0" smtClean="0">
                <a:solidFill>
                  <a:srgbClr val="FF0000"/>
                </a:solidFill>
                <a:cs typeface="B Titr" pitchFamily="2" charset="-78"/>
              </a:rPr>
              <a:t>سال  1405  </a:t>
            </a:r>
            <a:endParaRPr lang="fa-IR" sz="2100" dirty="0">
              <a:solidFill>
                <a:srgbClr val="FF0000"/>
              </a:solidFill>
              <a:cs typeface="B Titr" pitchFamily="2" charset="-78"/>
            </a:endParaRPr>
          </a:p>
          <a:p>
            <a:pPr algn="ctr">
              <a:lnSpc>
                <a:spcPct val="150000"/>
              </a:lnSpc>
            </a:pPr>
            <a:r>
              <a:rPr lang="fa-IR" sz="2100" dirty="0">
                <a:solidFill>
                  <a:srgbClr val="00B050"/>
                </a:solidFill>
                <a:cs typeface="B Titr" pitchFamily="2" charset="-78"/>
              </a:rPr>
              <a:t>پلیس مجاهد، ملت مبعوث، ایران سرافراز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321798"/>
              </p:ext>
            </p:extLst>
          </p:nvPr>
        </p:nvGraphicFramePr>
        <p:xfrm>
          <a:off x="825500" y="1154033"/>
          <a:ext cx="8255000" cy="5286029"/>
        </p:xfrm>
        <a:graphic>
          <a:graphicData uri="http://schemas.openxmlformats.org/drawingml/2006/table">
            <a:tbl>
              <a:tblPr rtl="1" firstRow="1" firstCol="1" bandRow="1">
                <a:solidFill>
                  <a:schemeClr val="tx1"/>
                </a:solidFill>
                <a:tableStyleId>{74C1A8A3-306A-4EB7-A6B1-4F7E0EB9C5D6}</a:tableStyleId>
              </a:tblPr>
              <a:tblGrid>
                <a:gridCol w="1995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593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856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9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B Titr" pitchFamily="2" charset="-78"/>
                          <a:sym typeface="Arial"/>
                        </a:rPr>
                        <a:t>تاریخ و روز </a:t>
                      </a:r>
                      <a:endParaRPr lang="en-US" sz="19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B Titr" pitchFamily="2" charset="-78"/>
                        <a:sym typeface="Arial"/>
                      </a:endParaRPr>
                    </a:p>
                  </a:txBody>
                  <a:tcPr marL="55721" marR="55721" marT="0" marB="0" anchor="ctr"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9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B Titr" pitchFamily="2" charset="-78"/>
                          <a:sym typeface="Arial"/>
                        </a:rPr>
                        <a:t>شعار روز</a:t>
                      </a:r>
                      <a:endParaRPr lang="en-US" sz="19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B Titr" pitchFamily="2" charset="-78"/>
                        <a:sym typeface="Arial"/>
                      </a:endParaRPr>
                    </a:p>
                  </a:txBody>
                  <a:tcPr marL="55721" marR="55721" marT="0" marB="0" anchor="ctr"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6586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جمعه</a:t>
                      </a:r>
                      <a:r>
                        <a:rPr lang="fa-IR" sz="1800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         </a:t>
                      </a:r>
                      <a:r>
                        <a:rPr lang="fa-IR" sz="18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1405/07/10</a:t>
                      </a:r>
                      <a:endParaRPr lang="en-US" sz="18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55721" marR="55721" marT="0" marB="0" anchor="ctr"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23000"/>
                        </a:lnSpc>
                      </a:pPr>
                      <a:r>
                        <a:rPr lang="fa-IR" sz="1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پلیس ولایت مدار، جامعه ایمانی ،حفظ ارزشهای اسلامی</a:t>
                      </a:r>
                      <a:endParaRPr lang="en-US" sz="1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1791" marR="41791" marT="0" marB="0" anchor="ctr"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7946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شنبه</a:t>
                      </a:r>
                      <a:r>
                        <a:rPr lang="fa-IR" sz="1800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            </a:t>
                      </a:r>
                      <a:r>
                        <a:rPr lang="fa-IR" sz="18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1405/7/11</a:t>
                      </a:r>
                      <a:endParaRPr lang="en-US" sz="18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55721" marR="55721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900" b="0" i="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  <a:sym typeface="Arial"/>
                        </a:rPr>
                        <a:t>پلیس مجاهد، ملت برخاسته، امنیت پایدار</a:t>
                      </a:r>
                      <a:endParaRPr lang="en-US" sz="1900" b="0" i="0" u="none" strike="noStrike" kern="1200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  <a:sym typeface="Arial"/>
                      </a:endParaRPr>
                    </a:p>
                  </a:txBody>
                  <a:tcPr marL="41791" marR="41791" marT="0" marB="0" anchor="ctr"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6586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یکشنبه</a:t>
                      </a:r>
                      <a:r>
                        <a:rPr lang="fa-IR" sz="1800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       </a:t>
                      </a:r>
                      <a:r>
                        <a:rPr lang="fa-IR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1405/07/12</a:t>
                      </a:r>
                      <a:r>
                        <a:rPr lang="fa-IR" sz="1800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 </a:t>
                      </a:r>
                      <a:endParaRPr lang="en-US" sz="1800" kern="1200" dirty="0">
                        <a:solidFill>
                          <a:srgbClr val="FFFF00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55721" marR="55721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a-IR" sz="1900" b="0" i="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  <a:sym typeface="Arial"/>
                        </a:rPr>
                        <a:t>پلیس خدمتگزار، خدمت نوین، سرعت عمل</a:t>
                      </a:r>
                    </a:p>
                  </a:txBody>
                  <a:tcPr marL="41791" marR="41791" marT="0" marB="0" anchor="ctr"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658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a-IR" sz="1800" kern="120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B Titr" pitchFamily="2" charset="-78"/>
                          <a:sym typeface="Arial"/>
                        </a:rPr>
                        <a:t>دوشنبه</a:t>
                      </a:r>
                      <a:r>
                        <a:rPr lang="fa-IR" sz="1800" kern="1200" noProof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B Titr" pitchFamily="2" charset="-78"/>
                          <a:sym typeface="Arial"/>
                        </a:rPr>
                        <a:t>       </a:t>
                      </a:r>
                      <a:r>
                        <a:rPr lang="fa-IR" sz="18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B Titr" pitchFamily="2" charset="-78"/>
                          <a:sym typeface="Arial"/>
                        </a:rPr>
                        <a:t>1405/07/13</a:t>
                      </a:r>
                      <a:endParaRPr lang="en-US" sz="18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B Titr" pitchFamily="2" charset="-78"/>
                        <a:sym typeface="Arial"/>
                      </a:endParaRPr>
                    </a:p>
                  </a:txBody>
                  <a:tcPr marL="55721" marR="55721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2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a-IR" sz="1900" b="0" dirty="0">
                          <a:latin typeface="AP Yekan black" panose="02000503030000020004" pitchFamily="2" charset="-78"/>
                          <a:cs typeface="B Titr" panose="00000700000000000000" pitchFamily="2" charset="-78"/>
                        </a:rPr>
                        <a:t>پلیس ایثارگر، فداکاری، امانت داری</a:t>
                      </a:r>
                    </a:p>
                  </a:txBody>
                  <a:tcPr marL="41791" marR="41791" marT="0" marB="0" anchor="ctr"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658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a-IR" sz="1800" kern="120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B Titr" pitchFamily="2" charset="-78"/>
                          <a:sym typeface="Arial"/>
                        </a:rPr>
                        <a:t>سه شنبه       </a:t>
                      </a:r>
                      <a:r>
                        <a:rPr lang="fa-IR" sz="18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B Titr" pitchFamily="2" charset="-78"/>
                          <a:sym typeface="Arial"/>
                        </a:rPr>
                        <a:t>1405/07/14</a:t>
                      </a:r>
                      <a:endParaRPr lang="en-US" sz="18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B Titr" pitchFamily="2" charset="-78"/>
                        <a:sym typeface="Arial"/>
                      </a:endParaRPr>
                    </a:p>
                  </a:txBody>
                  <a:tcPr marL="55721" marR="55721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2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900" b="0" i="0" u="none" strike="noStrike" cap="none" dirty="0">
                          <a:solidFill>
                            <a:schemeClr val="dk1"/>
                          </a:solidFill>
                          <a:latin typeface="AP Yekan black" panose="02000503030000020004" pitchFamily="2" charset="-78"/>
                          <a:ea typeface="+mn-ea"/>
                          <a:cs typeface="B Titr" panose="00000700000000000000" pitchFamily="2" charset="-78"/>
                          <a:sym typeface="Arial"/>
                        </a:rPr>
                        <a:t>پلیس مقتدر، رافت و مهربانی ، مردم داری</a:t>
                      </a:r>
                      <a:endParaRPr lang="en-US" sz="1900" b="0" i="0" u="none" strike="noStrike" cap="none" dirty="0">
                        <a:solidFill>
                          <a:schemeClr val="dk1"/>
                        </a:solidFill>
                        <a:latin typeface="AP Yekan black" panose="02000503030000020004" pitchFamily="2" charset="-78"/>
                        <a:ea typeface="+mn-ea"/>
                        <a:cs typeface="B Titr" panose="00000700000000000000" pitchFamily="2" charset="-78"/>
                        <a:sym typeface="Arial"/>
                      </a:endParaRPr>
                    </a:p>
                  </a:txBody>
                  <a:tcPr marL="41791" marR="41791" marT="0" marB="0" anchor="ctr"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658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a-IR" sz="1800" kern="120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B Titr" pitchFamily="2" charset="-78"/>
                          <a:sym typeface="Arial"/>
                        </a:rPr>
                        <a:t>چهارشنبه</a:t>
                      </a:r>
                      <a:r>
                        <a:rPr lang="fa-IR" sz="1800" kern="1200" noProof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B Titr" pitchFamily="2" charset="-78"/>
                          <a:sym typeface="Arial"/>
                        </a:rPr>
                        <a:t>      </a:t>
                      </a:r>
                      <a:r>
                        <a:rPr lang="fa-IR" sz="18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B Titr" pitchFamily="2" charset="-78"/>
                          <a:sym typeface="Arial"/>
                        </a:rPr>
                        <a:t>1405/07/15</a:t>
                      </a:r>
                      <a:endParaRPr lang="en-US" sz="18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B Titr" pitchFamily="2" charset="-78"/>
                        <a:sym typeface="Arial"/>
                      </a:endParaRPr>
                    </a:p>
                  </a:txBody>
                  <a:tcPr marL="55721" marR="55721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2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9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پلیس انقلابی ، امنیت اجتماعی، ایران سربلند</a:t>
                      </a:r>
                      <a:endParaRPr lang="en-US" sz="1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1791" marR="41791" marT="0" marB="0" anchor="ctr"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246830"/>
                  </a:ext>
                </a:extLst>
              </a:tr>
              <a:tr h="65658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a-IR" sz="1800" kern="1200" noProof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B Titr" pitchFamily="2" charset="-78"/>
                          <a:sym typeface="Arial"/>
                        </a:rPr>
                        <a:t>پنجشنبه </a:t>
                      </a:r>
                      <a:r>
                        <a:rPr lang="fa-IR" sz="1800" kern="1200" noProof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B Titr" pitchFamily="2" charset="-78"/>
                          <a:sym typeface="Arial"/>
                        </a:rPr>
                        <a:t>      </a:t>
                      </a:r>
                      <a:r>
                        <a:rPr lang="fa-IR" sz="1800" b="1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B Titr" pitchFamily="2" charset="-78"/>
                          <a:sym typeface="Arial"/>
                        </a:rPr>
                        <a:t>1405/07/16 </a:t>
                      </a:r>
                      <a:r>
                        <a:rPr lang="fa-IR" sz="1800" kern="1200" noProof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B Titr" pitchFamily="2" charset="-78"/>
                          <a:sym typeface="Arial"/>
                        </a:rPr>
                        <a:t>   </a:t>
                      </a:r>
                      <a:endParaRPr lang="en-US" sz="1800" kern="1200" noProof="0" dirty="0">
                        <a:solidFill>
                          <a:srgbClr val="FFFF00"/>
                        </a:solidFill>
                        <a:latin typeface="+mn-lt"/>
                        <a:ea typeface="+mn-ea"/>
                        <a:cs typeface="B Titr" pitchFamily="2" charset="-78"/>
                        <a:sym typeface="Arial"/>
                      </a:endParaRPr>
                    </a:p>
                  </a:txBody>
                  <a:tcPr marL="55721" marR="55721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a-IR" sz="1900" b="0" i="0" u="none" strike="noStrike" kern="1200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  <a:sym typeface="Arial"/>
                        </a:rPr>
                        <a:t>پلیس</a:t>
                      </a:r>
                      <a:r>
                        <a:rPr lang="fa-IR" sz="1900" b="0" i="0" u="none" strike="noStrike" kern="1200" cap="none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  <a:sym typeface="Arial"/>
                        </a:rPr>
                        <a:t> جان فدا، سرباز فداکار، ایثار و شهادت</a:t>
                      </a:r>
                      <a:endParaRPr lang="en-US" sz="1900" b="0" i="0" u="none" strike="noStrike" kern="1200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  <a:sym typeface="Arial"/>
                      </a:endParaRPr>
                    </a:p>
                  </a:txBody>
                  <a:tcPr marL="41791" marR="41791" marT="0" marB="0" anchor="ctr"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6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208102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108801"/>
              </p:ext>
            </p:extLst>
          </p:nvPr>
        </p:nvGraphicFramePr>
        <p:xfrm>
          <a:off x="228600" y="762001"/>
          <a:ext cx="9327843" cy="5622609"/>
        </p:xfrm>
        <a:graphic>
          <a:graphicData uri="http://schemas.openxmlformats.org/drawingml/2006/table">
            <a:tbl>
              <a:tblPr rtl="1">
                <a:tableStyleId>{16D9F66E-5EB9-4882-86FB-DCBF35E3C3E4}</a:tableStyleId>
              </a:tblPr>
              <a:tblGrid>
                <a:gridCol w="3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3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70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16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54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42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54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308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164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9552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2212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2508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رديف</a:t>
                      </a:r>
                      <a:endParaRPr lang="en-US" sz="105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عنوان </a:t>
                      </a: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برنامه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زمان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5461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محل اجرا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54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مخاطب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گستره اجرا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رده مجري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رده همکار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سخنران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حضور هيئت رييسه استان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2225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مستندساز</a:t>
                      </a:r>
                      <a:endParaRPr lang="en-US" sz="1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271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1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برگزاری مراسم روح بخش دعای ندبه توسط یگانهای ویژه </a:t>
                      </a: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730</a:t>
                      </a:r>
                      <a:endParaRPr lang="en-US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حسینیه آیت الله خامنه ای(ره) ستاد استان</a:t>
                      </a:r>
                      <a:endParaRPr lang="en-US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پرسنل یگان ویژه و کارکنان ستاد انتظامی استان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مرکز استان</a:t>
                      </a:r>
                      <a:endParaRPr lang="en-US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فرماندهی  یگان ویژه،معاونت فرهنگی اجتماعی</a:t>
                      </a:r>
                      <a:endParaRPr lang="en-US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سردارف.ا.ا مازندران</a:t>
                      </a:r>
                    </a:p>
                    <a:p>
                      <a:pPr algn="ctr"/>
                      <a:endParaRPr lang="en-US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معاونت فرهنگی اجتماعی</a:t>
                      </a:r>
                      <a:endParaRPr lang="en-US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293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2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برپايي چادر سلامت براي ارائه خدمات بهداشتي رايگان سرپايي اعم از( کنترل فشار خون، قد، وزن) و ارائه مشاوره‏ بهداشتي درمصلی نماز جمعه مراکز استان</a:t>
                      </a: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 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930 الی </a:t>
                      </a: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1300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 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مصلی نماز جمعه ساری و کلیه شهرستان ها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کارکنان و  عموم مردم 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سراسر استان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معاونت بهداد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ف.ا.شهرستان ها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معاونت بهداد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845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3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 برنامه میز خدمت (197) </a:t>
                      </a: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با حضور معاونین،فرماندهان و پلیس های تخصصی</a:t>
                      </a:r>
                      <a:endParaRPr lang="en-US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1030</a:t>
                      </a:r>
                      <a:endParaRPr lang="en-US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مصلی نماز جمعه ساری و کلیه شهرستان ها</a:t>
                      </a:r>
                      <a:endParaRPr lang="en-US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عموم مردم و شهروندان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سراسر استان</a:t>
                      </a:r>
                      <a:endParaRPr lang="en-US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معاونت بازرسی</a:t>
                      </a:r>
                      <a:endParaRPr lang="en-US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ف.ا.شهرستان ها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سردارف.ا.ا مازندران</a:t>
                      </a: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 </a:t>
                      </a:r>
                      <a:endParaRPr lang="en-US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معاونت فرهنگی اجتماعی</a:t>
                      </a:r>
                      <a:endParaRPr lang="en-US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5342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4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حضور کارکنان و سخنرانی فرماندهان  در نماز جمعه سراسر استان</a:t>
                      </a: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، </a:t>
                      </a:r>
                      <a:r>
                        <a:rPr lang="fa-IR" sz="1200" dirty="0" smtClean="0">
                          <a:solidFill>
                            <a:schemeClr val="tx1"/>
                          </a:solidFill>
                          <a:latin typeface="AP Yekan black" panose="02000503030000020004" pitchFamily="2" charset="-78"/>
                          <a:cs typeface="B Titr" panose="00000700000000000000" pitchFamily="2" charset="-78"/>
                        </a:rPr>
                        <a:t>برگزاری محفل انس با قرآن با دعوت از قاریان ممتاز انتظامی و بین المللی در میعادگاه نمازجمعه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1130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مصلی نماز جمعه مرکز استان و کلیه شهرستان ها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کارکنان ،</a:t>
                      </a: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خانواده ها و عموم مردم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سراسر استان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معاونت نیروی انسانی،</a:t>
                      </a: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عقیدتی سیاسی ف.ا. استان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معاونت نیروی انسانی، عقیدتی سیاسی ف.ا. استان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 </a:t>
                      </a: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جانشین ف.ا.استان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هیئت رئیسه محترم استان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معاونت فرهنگی اجتماعی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28600" y="116632"/>
            <a:ext cx="9220200" cy="569168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1">
              <a:spcAft>
                <a:spcPts val="1000"/>
              </a:spcAft>
              <a:defRPr/>
            </a:pPr>
            <a:r>
              <a:rPr lang="fa-IR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جمعه 1405/7/10 ، </a:t>
            </a:r>
            <a:r>
              <a:rPr lang="fa-IR" sz="20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پلیس ولایت مدار،  جامعه ایمانی، حفظ ارزشهای اسلامی</a:t>
            </a:r>
            <a:endParaRPr lang="fa-IR" sz="20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7920410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083004"/>
              </p:ext>
            </p:extLst>
          </p:nvPr>
        </p:nvGraphicFramePr>
        <p:xfrm>
          <a:off x="180462" y="1143000"/>
          <a:ext cx="9399852" cy="3258567"/>
        </p:xfrm>
        <a:graphic>
          <a:graphicData uri="http://schemas.openxmlformats.org/drawingml/2006/table">
            <a:tbl>
              <a:tblPr rtl="1">
                <a:tableStyleId>{16D9F66E-5EB9-4882-86FB-DCBF35E3C3E4}</a:tableStyleId>
              </a:tblPr>
              <a:tblGrid>
                <a:gridCol w="392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53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5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72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76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73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752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6953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9337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557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58480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رديف</a:t>
                      </a:r>
                      <a:endParaRPr lang="en-US" sz="105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dirty="0" smtClean="0">
                        <a:solidFill>
                          <a:srgbClr val="FF0000"/>
                        </a:solidFill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عنوان </a:t>
                      </a: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برنامه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dirty="0" smtClean="0">
                        <a:solidFill>
                          <a:srgbClr val="FF0000"/>
                        </a:solidFill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زمان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5461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dirty="0" smtClean="0">
                        <a:solidFill>
                          <a:srgbClr val="FF0000"/>
                        </a:solidFill>
                        <a:cs typeface="B Titr" pitchFamily="2" charset="-78"/>
                      </a:endParaRPr>
                    </a:p>
                    <a:p>
                      <a:pPr marL="5461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محل </a:t>
                      </a: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اجرا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54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dirty="0" smtClean="0">
                        <a:solidFill>
                          <a:srgbClr val="FF0000"/>
                        </a:solidFill>
                        <a:cs typeface="B Titr" pitchFamily="2" charset="-78"/>
                      </a:endParaRPr>
                    </a:p>
                    <a:p>
                      <a:pPr marL="254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مخاطب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dirty="0" smtClean="0">
                        <a:solidFill>
                          <a:srgbClr val="FF0000"/>
                        </a:solidFill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گستره </a:t>
                      </a: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اجرا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dirty="0" smtClean="0">
                        <a:solidFill>
                          <a:srgbClr val="FF0000"/>
                        </a:solidFill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رده </a:t>
                      </a: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مجري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dirty="0" smtClean="0">
                        <a:solidFill>
                          <a:srgbClr val="FF0000"/>
                        </a:solidFill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رده </a:t>
                      </a: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همکار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dirty="0" smtClean="0">
                        <a:solidFill>
                          <a:srgbClr val="FF0000"/>
                        </a:solidFill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سخنران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dirty="0" smtClean="0">
                        <a:solidFill>
                          <a:srgbClr val="FF0000"/>
                        </a:solidFill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حضور </a:t>
                      </a:r>
                      <a:r>
                        <a:rPr lang="fa-IR" sz="105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هيئت رييسه استان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2225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100" dirty="0" smtClean="0">
                        <a:solidFill>
                          <a:srgbClr val="FF0000"/>
                        </a:solidFill>
                        <a:cs typeface="B Titr" pitchFamily="2" charset="-78"/>
                      </a:endParaRPr>
                    </a:p>
                    <a:p>
                      <a:pPr marL="22225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مستندساز</a:t>
                      </a:r>
                      <a:endParaRPr lang="en-US" sz="1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6883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3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برگزاری همایش دوچرخه سواری همیاران پلیس و اهدائ کلاه دوچرخه سواری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1000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5461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شهرستان قائمشهر، پارک ترافیک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54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دوچرخه سواران و عموم مردم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شهرستان قائمشهر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پلیس راهور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ف.ا.قائمشهر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رئیس پلیس راهور استان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2225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پلیس راهور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36883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5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ارائه خدمات ویژه ترافیکی به عموم مردم(افزایش ساعات کاری )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در طول روز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5461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5461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مرکز تعویض پلاک و صدور گواهینامه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54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254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عموم مردم و مراجعین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سرسر استان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پلیس راهور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2225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22225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پلیس راهور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3447265167"/>
                  </a:ext>
                </a:extLst>
              </a:tr>
            </a:tbl>
          </a:graphicData>
        </a:graphic>
      </p:graphicFrame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310464" y="304800"/>
            <a:ext cx="9238319" cy="685800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1">
              <a:spcAft>
                <a:spcPts val="1000"/>
              </a:spcAft>
              <a:defRPr/>
            </a:pPr>
            <a:r>
              <a:rPr lang="fa-IR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شنبه1405/7/11  </a:t>
            </a:r>
            <a:r>
              <a:rPr lang="fa-IR" sz="20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یلیس مجاهد، ملت برخواسته، امنیت پایدار</a:t>
            </a:r>
            <a:endParaRPr lang="fa-IR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561494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27672"/>
              </p:ext>
            </p:extLst>
          </p:nvPr>
        </p:nvGraphicFramePr>
        <p:xfrm>
          <a:off x="152400" y="838201"/>
          <a:ext cx="9585434" cy="4233799"/>
        </p:xfrm>
        <a:graphic>
          <a:graphicData uri="http://schemas.openxmlformats.org/drawingml/2006/table">
            <a:tbl>
              <a:tblPr rtl="1">
                <a:tableStyleId>{16D9F66E-5EB9-4882-86FB-DCBF35E3C3E4}</a:tableStyleId>
              </a:tblPr>
              <a:tblGrid>
                <a:gridCol w="406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46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29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63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84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73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65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085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5590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723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317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534224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رديف</a:t>
                      </a:r>
                      <a:endParaRPr lang="en-US" sz="105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dirty="0" smtClean="0">
                        <a:solidFill>
                          <a:srgbClr val="FF0000"/>
                        </a:solidFill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عنوان </a:t>
                      </a: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برنامه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dirty="0" smtClean="0">
                        <a:solidFill>
                          <a:srgbClr val="FF0000"/>
                        </a:solidFill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زمان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5461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dirty="0" smtClean="0">
                        <a:solidFill>
                          <a:srgbClr val="FF0000"/>
                        </a:solidFill>
                        <a:cs typeface="B Titr" pitchFamily="2" charset="-78"/>
                      </a:endParaRPr>
                    </a:p>
                    <a:p>
                      <a:pPr marL="5461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محل </a:t>
                      </a: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اجرا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54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dirty="0" smtClean="0">
                        <a:solidFill>
                          <a:srgbClr val="FF0000"/>
                        </a:solidFill>
                        <a:cs typeface="B Titr" pitchFamily="2" charset="-78"/>
                      </a:endParaRPr>
                    </a:p>
                    <a:p>
                      <a:pPr marL="254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مخاطب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dirty="0" smtClean="0">
                        <a:solidFill>
                          <a:srgbClr val="FF0000"/>
                        </a:solidFill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گستره </a:t>
                      </a: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اجرا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dirty="0" smtClean="0">
                        <a:solidFill>
                          <a:srgbClr val="FF0000"/>
                        </a:solidFill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رده </a:t>
                      </a: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مجري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dirty="0" smtClean="0">
                        <a:solidFill>
                          <a:srgbClr val="FF0000"/>
                        </a:solidFill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رده </a:t>
                      </a: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همکار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dirty="0" smtClean="0">
                        <a:solidFill>
                          <a:srgbClr val="FF0000"/>
                        </a:solidFill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سخنران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dirty="0" smtClean="0">
                        <a:solidFill>
                          <a:srgbClr val="FF0000"/>
                        </a:solidFill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حضور </a:t>
                      </a:r>
                      <a:r>
                        <a:rPr lang="fa-IR" sz="105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هيئت رييسه استان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2225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100" dirty="0" smtClean="0">
                        <a:solidFill>
                          <a:srgbClr val="FF0000"/>
                        </a:solidFill>
                        <a:cs typeface="B Titr" pitchFamily="2" charset="-78"/>
                      </a:endParaRPr>
                    </a:p>
                    <a:p>
                      <a:pPr marL="22225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مستندساز</a:t>
                      </a:r>
                      <a:endParaRPr lang="en-US" sz="1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996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1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برگزاری همایش کلانتران برتر</a:t>
                      </a:r>
                      <a:endParaRPr lang="en-US" sz="1100" kern="1200" baseline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0800</a:t>
                      </a:r>
                      <a:endParaRPr lang="en-US" sz="1100" kern="1200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الی</a:t>
                      </a: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 1100</a:t>
                      </a:r>
                      <a:endParaRPr lang="en-US" sz="1100" kern="1200" baseline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5461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سالن شهید سلیمانی ستاد استان، بصورت برخط</a:t>
                      </a:r>
                      <a:endParaRPr lang="en-US" sz="1100" kern="1200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54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روئسای برگزیده</a:t>
                      </a:r>
                    </a:p>
                    <a:p>
                      <a:pPr marL="254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 کوپها</a:t>
                      </a:r>
                      <a:endParaRPr lang="en-US" sz="1100" kern="1200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سراسر استان</a:t>
                      </a:r>
                      <a:endParaRPr lang="en-US" sz="1100" kern="1200" baseline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پلیس پیشگیری</a:t>
                      </a:r>
                      <a:endParaRPr lang="en-US" sz="1100" kern="1200" baseline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-</a:t>
                      </a:r>
                      <a:endParaRPr lang="en-US" sz="1100" kern="1200" baseline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سردار فرماندهی انتظامی استان</a:t>
                      </a:r>
                      <a:endParaRPr lang="en-US" sz="1100" kern="1200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سردار فرماندهی انتظامی استان</a:t>
                      </a:r>
                      <a:endParaRPr lang="en-US" sz="1100" kern="1200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2225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معاونت فرهنگی اجتماعی</a:t>
                      </a:r>
                      <a:endParaRPr lang="en-US" sz="1100" kern="1200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88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2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مراسم تجلیل از بازنشستگان 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1000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شهرستان بابل ،روستای  گنج افروز،مجتمع ورزشی امام رضا(ع)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بازنشستگان 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سراسر استان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کانون بازنشستگان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ف.ا.شهرستان</a:t>
                      </a:r>
                      <a:r>
                        <a:rPr lang="fa-IR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 بابل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332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3</a:t>
                      </a: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اهداء کلاه ایمنی،رژه موتوری ادوات کشاورزی در راه های روستایی</a:t>
                      </a: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 </a:t>
                      </a: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0900</a:t>
                      </a: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الی</a:t>
                      </a: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 1100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5461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شهرستان جویبار، روستای سرو کلا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54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 عموم شهروندان و راکبین موتور سیکلت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شهرستان جویبار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پلیس راه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ف.ا.شهرستان</a:t>
                      </a:r>
                      <a:r>
                        <a:rPr lang="fa-IR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 جویبار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رئیس پلیس راه استان</a:t>
                      </a:r>
                      <a:endParaRPr lang="en-US" sz="1200" kern="1200" baseline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 هماهنگ کننده ف.ا.استان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2225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پلیس راه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332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4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kern="12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  <a:p>
                      <a:pPr algn="ctr" rtl="1"/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 برگزاری نشست علمی با نخبگان  و دانشگاهیان</a:t>
                      </a:r>
                      <a:endParaRPr lang="en-US" sz="1050" kern="12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1400 الی 1600</a:t>
                      </a: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461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سالن امام رضا (ع) ستاد ف.ا.استان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نخبگان علمی و دانشگاهیان</a:t>
                      </a:r>
                      <a:endParaRPr lang="en-US" sz="1050" kern="12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مرکز استان</a:t>
                      </a:r>
                      <a:endParaRPr lang="en-US" sz="1050" kern="12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دفتر تحقیقات،معاونت آموزش</a:t>
                      </a:r>
                      <a:endParaRPr lang="en-US" sz="1050" kern="12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-</a:t>
                      </a:r>
                      <a:endParaRPr lang="en-US" sz="1050" kern="12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5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جانشین ف.ا.استان</a:t>
                      </a:r>
                      <a:endParaRPr lang="en-US" sz="1050" kern="1200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5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جانشین ف.ا.استان</a:t>
                      </a:r>
                      <a:endParaRPr lang="en-US" sz="1050" kern="1200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5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معاونت فرهنگی اجتماعی</a:t>
                      </a:r>
                      <a:endParaRPr lang="en-US" sz="1050" kern="1200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7644459"/>
                  </a:ext>
                </a:extLst>
              </a:tr>
            </a:tbl>
          </a:graphicData>
        </a:graphic>
      </p:graphicFrame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28600" y="152400"/>
            <a:ext cx="9448800" cy="559296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1">
              <a:spcAft>
                <a:spcPts val="1000"/>
              </a:spcAft>
              <a:defRPr/>
            </a:pPr>
            <a:r>
              <a:rPr lang="fa-IR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یکشنبه1405/7/12، </a:t>
            </a:r>
            <a:r>
              <a:rPr lang="fa-IR" sz="20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پلیس خدمتگزار، خدمت نوین، سرعت عمل</a:t>
            </a:r>
            <a:endParaRPr lang="fa-IR" sz="20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7943448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420884"/>
              </p:ext>
            </p:extLst>
          </p:nvPr>
        </p:nvGraphicFramePr>
        <p:xfrm>
          <a:off x="344487" y="1066801"/>
          <a:ext cx="9338168" cy="4067582"/>
        </p:xfrm>
        <a:graphic>
          <a:graphicData uri="http://schemas.openxmlformats.org/drawingml/2006/table">
            <a:tbl>
              <a:tblPr rtl="1">
                <a:tableStyleId>{16D9F66E-5EB9-4882-86FB-DCBF35E3C3E4}</a:tableStyleId>
              </a:tblPr>
              <a:tblGrid>
                <a:gridCol w="367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0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7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0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32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9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59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360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13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462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6976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53339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رديف</a:t>
                      </a:r>
                      <a:endParaRPr lang="en-US" sz="105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عنوان </a:t>
                      </a: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برنامه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زمان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5461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محل اجرا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54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مخاطب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گستره اجرا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رده مجري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رده همکار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سخنران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حضور هيئت رييسه استان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2225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مستندساز</a:t>
                      </a:r>
                      <a:endParaRPr lang="en-US" sz="1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849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1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برگزاری جشنواره صدرا، مراسم تجلیل از برگزیدگان حوزه صحت عمل و درستکاری</a:t>
                      </a: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730</a:t>
                      </a: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 الی 1</a:t>
                      </a: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130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5461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سالن شهید سلیمانی ف.استاد استان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54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کارکنان منتخب و برگزیده حوزه صحت عمل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سراسر استان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معاونت بازرسی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معاونت</a:t>
                      </a:r>
                      <a:r>
                        <a:rPr lang="fa-IR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 فرهنگی اجتماعی،  پلیس راهور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سردار ف.ا.استان</a:t>
                      </a:r>
                      <a:endParaRPr lang="en-US" sz="1200" kern="1200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سردار ف.ا.استان</a:t>
                      </a:r>
                      <a:endParaRPr lang="en-US" sz="1200" kern="1200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2225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معاونت فرهنگی اجتماعی</a:t>
                      </a:r>
                      <a:endParaRPr lang="en-US" sz="1200" kern="1200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541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2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برگزاری مراسم گرامیداشت روز کارآگاه وتجلیل از کارآگاهان برتراستان</a:t>
                      </a: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0900</a:t>
                      </a: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سالن جلسات  پلیس</a:t>
                      </a:r>
                      <a:r>
                        <a:rPr lang="fa-IR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 </a:t>
                      </a: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آگاهی استان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کاراگاهان برگزیده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سراسر استان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پلیس آگاهی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 rtl="1"/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 rtl="1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200" kern="1200" baseline="0" dirty="0" smtClean="0">
                        <a:solidFill>
                          <a:schemeClr val="tx1"/>
                        </a:solidFill>
                        <a:latin typeface="Calibri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B Titr" pitchFamily="2" charset="-78"/>
                        </a:rPr>
                        <a:t>جانشین ف.ا.استان</a:t>
                      </a: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200" kern="1200" baseline="0" dirty="0" smtClean="0">
                        <a:solidFill>
                          <a:schemeClr val="tx1"/>
                        </a:solidFill>
                        <a:latin typeface="Calibri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B Titr" pitchFamily="2" charset="-78"/>
                        </a:rPr>
                        <a:t>جانشین ف.ا.استان</a:t>
                      </a: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پلیس آگاهی</a:t>
                      </a:r>
                      <a:endParaRPr lang="en-US" sz="1200" kern="1200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027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3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برگزاری همایش مدیران عامل موسسات خدمات حفاظتی و مراقبتی 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1000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5461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سالن امام رضا (ع) ستاد ف.ا.استان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54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مدیران موسسات خدمات حفاظتی و مراقبتی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مرکز استان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پلیس پیشگیری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 هماهنگ کننده ف.ا.استان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 هماهنگ کننده ف.ا.استان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2225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معاونت فرهنگی اجتماعی</a:t>
                      </a:r>
                      <a:endParaRPr lang="en-US" sz="1200" kern="1200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  <a:p>
                      <a:pPr marL="22225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200" baseline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344488" y="304800"/>
            <a:ext cx="9001188" cy="645368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1">
              <a:spcAft>
                <a:spcPts val="1000"/>
              </a:spcAft>
              <a:defRPr/>
            </a:pPr>
            <a:r>
              <a:rPr lang="fa-IR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دوشنبه1405/7/13، </a:t>
            </a:r>
            <a:r>
              <a:rPr lang="fa-IR" sz="20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پلیس ایثارگر، فداکاری،امانت داری</a:t>
            </a:r>
            <a:endParaRPr lang="fa-IR" sz="20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6388597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039272"/>
              </p:ext>
            </p:extLst>
          </p:nvPr>
        </p:nvGraphicFramePr>
        <p:xfrm>
          <a:off x="344488" y="1143000"/>
          <a:ext cx="9338168" cy="2743200"/>
        </p:xfrm>
        <a:graphic>
          <a:graphicData uri="http://schemas.openxmlformats.org/drawingml/2006/table">
            <a:tbl>
              <a:tblPr rtl="1">
                <a:tableStyleId>{16D9F66E-5EB9-4882-86FB-DCBF35E3C3E4}</a:tableStyleId>
              </a:tblPr>
              <a:tblGrid>
                <a:gridCol w="367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0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7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0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32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9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59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360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13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462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6976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56846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رديف</a:t>
                      </a:r>
                      <a:endParaRPr lang="en-US" sz="105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عنوان </a:t>
                      </a: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برنامه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زمان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5461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محل اجرا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54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مخاطب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گستره اجرا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رده مجري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رده همکار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سخنران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حضور هيئت رييسه استان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2225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مستندساز</a:t>
                      </a:r>
                      <a:endParaRPr lang="en-US" sz="1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009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5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مراسم تجلیل از موتور سواران قانونمند و اهداء کلاه ایمنی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1030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5461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شهرستان فریدونکنار،سالن امفی تئاتر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54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شهروندان </a:t>
                      </a:r>
                    </a:p>
                    <a:p>
                      <a:pPr marL="254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موتور سوار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شهرستان فریدونکنار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پلیس راهور استان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پلیس راهور استان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2225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پلیس راهور استان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4643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6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اجرای طرح اهداء خون با حضور سازمان انتقال خون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در طول روز</a:t>
                      </a:r>
                      <a:endParaRPr lang="en-US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ستاد استان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کارکنان ف.ا.استان و شهرستان ها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سراسر استان 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معاونت بهداد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ف.اشهرستان ها</a:t>
                      </a:r>
                      <a:endParaRPr lang="en-US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جانشین ف.ا.استان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معاونت بهداد</a:t>
                      </a:r>
                      <a:endParaRPr lang="en-US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312956" y="228600"/>
            <a:ext cx="9364443" cy="741784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1">
              <a:spcAft>
                <a:spcPts val="1000"/>
              </a:spcAft>
              <a:defRPr/>
            </a:pPr>
            <a:r>
              <a:rPr lang="fa-IR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دوشنبه1405/7/13، </a:t>
            </a:r>
            <a:r>
              <a:rPr lang="fa-IR" sz="20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پلیس ایثارگر، فداکاری،امانت داری</a:t>
            </a:r>
            <a:endParaRPr lang="fa-IR" sz="20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58221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43476"/>
              </p:ext>
            </p:extLst>
          </p:nvPr>
        </p:nvGraphicFramePr>
        <p:xfrm>
          <a:off x="163891" y="685801"/>
          <a:ext cx="9397621" cy="2316479"/>
        </p:xfrm>
        <a:graphic>
          <a:graphicData uri="http://schemas.openxmlformats.org/drawingml/2006/table">
            <a:tbl>
              <a:tblPr rtl="1">
                <a:tableStyleId>{16D9F66E-5EB9-4882-86FB-DCBF35E3C3E4}</a:tableStyleId>
              </a:tblPr>
              <a:tblGrid>
                <a:gridCol w="484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1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55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38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7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34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50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271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5074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7507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3424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5719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رديف</a:t>
                      </a:r>
                      <a:endParaRPr lang="en-US" sz="12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عنوان </a:t>
                      </a: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برنامه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زمان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5461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محل اجرا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54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مخاطب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گستره اجرا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رده مجري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رده همکار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سخنران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حضور هيئت رييسه استان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2225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مستندساز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1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آموزش مقررات راهنمایی و رانندگی به دانش آموزان در پارک ترافیک 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0900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5461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پارک ترافیک شهرستان ساری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54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دانش آموزان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شهرستان ساری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پلیس راهور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 رئیس پلیس راهور استان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2225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پلیس راهور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2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برگزاری مراسم تجلیل از تلاشگران عرصه امنیت و سلامت اجتماعی (مروجان آموزش همگانی)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0900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سالن سالن امام رضا(ع) ستاد استان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40005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مروجان آموزش همگانی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ستاد استان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معاونت فرهنگی اجتماعی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فرماندهی انتظامی شهرستان ها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معاون هماهنگ کننده ف.ا استان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2860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معاون هماهنگ کننده استان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  <a:p>
                      <a:pPr marL="22860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معاونت فرهنگی اجتماعی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491359" y="147145"/>
            <a:ext cx="9001188" cy="462455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1">
              <a:spcAft>
                <a:spcPts val="1000"/>
              </a:spcAft>
              <a:defRPr/>
            </a:pPr>
            <a:r>
              <a:rPr lang="fa-IR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سه شنبه1405/7/14، </a:t>
            </a:r>
            <a:r>
              <a:rPr lang="fa-IR" sz="20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پلیس مقتدر،رافت و مهربانی، امانت داری</a:t>
            </a:r>
            <a:endParaRPr lang="fa-IR" sz="20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936337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6337628"/>
              </p:ext>
            </p:extLst>
          </p:nvPr>
        </p:nvGraphicFramePr>
        <p:xfrm>
          <a:off x="327218" y="762000"/>
          <a:ext cx="9347554" cy="4771347"/>
        </p:xfrm>
        <a:graphic>
          <a:graphicData uri="http://schemas.openxmlformats.org/drawingml/2006/table">
            <a:tbl>
              <a:tblPr rtl="1">
                <a:tableStyleId>{16D9F66E-5EB9-4882-86FB-DCBF35E3C3E4}</a:tableStyleId>
              </a:tblPr>
              <a:tblGrid>
                <a:gridCol w="4309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98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27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22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78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3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34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97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272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5102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1613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51938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رديف</a:t>
                      </a:r>
                      <a:endParaRPr lang="en-US" sz="105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عنوان </a:t>
                      </a: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برنامه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زمان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5461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محل اجرا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54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مخاطب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گستره اجرا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رده مجري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رده همکار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سخنران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حضور هيئت رييسه استان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2225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مستندساز</a:t>
                      </a:r>
                      <a:endParaRPr lang="en-US" sz="1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394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2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اجراي طرح ويزيت رايگان پزشکي توسط پزشک و دندانپزشک عمومي در معاونت بهداد فرماندهی انتظامی استان </a:t>
                      </a: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و    شهرستان ها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0700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 الی 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2000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بهدادف.ا استان و ف.ا شهرستان ها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عموم مردم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بهداد استان و شهرستان ها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معاونت بهداد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ف .ا شهرستان ها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معاونت بهداد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832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3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میز گرد علمی نقش سرمایه اجتماعی در انتظام ملی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0800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سالن جلسات شهید رضایی ستاد استان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اساتید</a:t>
                      </a:r>
                      <a:r>
                        <a:rPr lang="fa-IR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 دانشگاه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مرکز استان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دفتر تحقیقات کاربردی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 هماهنگ کننده ف.ا.ا.مازندران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دفتر تحقیقات کاربردی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518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4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همایش راهوران محله</a:t>
                      </a: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( بصورت همزمان در سراسر کشور)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1000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5461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اداره حمل و نقل و پایانه های استان(خیابان</a:t>
                      </a:r>
                      <a:r>
                        <a:rPr lang="fa-IR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 معلم)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54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مرکز استان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پلیس راه ف.ا.استان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رئیس پلیس راه ف.ا.استان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B Titr" pitchFamily="2" charset="-78"/>
                        </a:rPr>
                        <a:t>-</a:t>
                      </a: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2225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22225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پلیس راه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357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5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اجرای برنامه تجلیل از رانندگان حمل و نقل عمومی قانونمند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1030</a:t>
                      </a:r>
                    </a:p>
                    <a:p>
                      <a:pPr algn="ctr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 rtl="1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شهرستان بهشهر، سالن امفی تئاتر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 rtl="1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رانندگان قانونمند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 rtl="1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شهرستان بهشهر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پلیس راهور</a:t>
                      </a:r>
                    </a:p>
                    <a:p>
                      <a:pPr algn="ctr"/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 rtl="1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 رئیس پلیس راهور استان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 rtl="1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جانشین ف.ا.استان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پلیس راهور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98316" y="76200"/>
            <a:ext cx="9226684" cy="577552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1">
              <a:spcAft>
                <a:spcPts val="1000"/>
              </a:spcAft>
              <a:defRPr/>
            </a:pPr>
            <a:r>
              <a:rPr lang="fa-IR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چهارشنبه 1405/7/15، </a:t>
            </a:r>
            <a:r>
              <a:rPr lang="fa-IR" sz="20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پلیس انقلابی، امنیت اجتماعی، ایران سربلند</a:t>
            </a:r>
            <a:endParaRPr lang="fa-IR" sz="20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281537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3747911"/>
              </p:ext>
            </p:extLst>
          </p:nvPr>
        </p:nvGraphicFramePr>
        <p:xfrm>
          <a:off x="327218" y="1219199"/>
          <a:ext cx="9347554" cy="3162998"/>
        </p:xfrm>
        <a:graphic>
          <a:graphicData uri="http://schemas.openxmlformats.org/drawingml/2006/table">
            <a:tbl>
              <a:tblPr rtl="1">
                <a:tableStyleId>{16D9F66E-5EB9-4882-86FB-DCBF35E3C3E4}</a:tableStyleId>
              </a:tblPr>
              <a:tblGrid>
                <a:gridCol w="4309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98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27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73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26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3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34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97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272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5102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1613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6218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رديف</a:t>
                      </a:r>
                      <a:endParaRPr lang="en-US" sz="105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عنوان </a:t>
                      </a: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برنامه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زمان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5461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محل اجرا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54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مخاطب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گستره اجرا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رده مجري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رده همکار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سخنران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حضور هيئت رييسه استان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2225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مستندساز</a:t>
                      </a:r>
                      <a:endParaRPr lang="en-US" sz="1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18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6</a:t>
                      </a: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ct val="150000"/>
                        </a:lnSpc>
                        <a:buClr>
                          <a:schemeClr val="accent1"/>
                        </a:buClr>
                        <a:buSzPts val="1400"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عیادت و سرکشی از بیماران بستری در  منزل و بیمارستان ها با حضور هیئت رئیسه محترم استان</a:t>
                      </a:r>
                      <a:endParaRPr lang="fa-IR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 rtl="1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در طول روز با هماهنگی مع نیروی انسانی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 rtl="1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 rtl="1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سراسر استان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 rtl="1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کارکنان  وبیمار بستری در بیمارستان  و منزل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 rtl="1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 rtl="1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سراسر استان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 rtl="1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 rtl="1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معاونت نیروی انسانی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 rtl="1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 rtl="1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معاونت بهداد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 rtl="1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 rtl="1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 rtl="1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 هماهنگ کننده ف.ا.ا.مازندران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 rtl="1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معاونت نیروی انسانی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18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7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ct val="150000"/>
                        </a:lnSpc>
                        <a:buClr>
                          <a:schemeClr val="accent1"/>
                        </a:buClr>
                        <a:buSzPts val="1400"/>
                      </a:pP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دیدار با مرکز نگهداری  و کودکان استثنایی</a:t>
                      </a:r>
                      <a:endParaRPr lang="fa-IR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endParaRPr lang="fa-IR" sz="1200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algn="ctr" rtl="1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1600 الی 1700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شهرستان</a:t>
                      </a:r>
                      <a:r>
                        <a:rPr lang="fa-IR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 عباس آباد،سلمانشهر،گرجی کلا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کودکان استثنایی</a:t>
                      </a:r>
                      <a:r>
                        <a:rPr lang="fa-IR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 و</a:t>
                      </a:r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 معلولین ذهنی 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شهرستان عباس آباد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ف.ا.شهرستان عباس آباد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جانشین ف.ا.استان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معاونت اجتماعی شهرستان عباس آباد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52400" y="228600"/>
            <a:ext cx="9525000" cy="838200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1">
              <a:spcAft>
                <a:spcPts val="1000"/>
              </a:spcAft>
              <a:defRPr/>
            </a:pPr>
            <a:r>
              <a:rPr lang="fa-IR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چهارشنبه 1405/7/15، </a:t>
            </a:r>
            <a:r>
              <a:rPr lang="fa-IR" sz="20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پلیس انقلابی، امنیت اجتماعی، ایران سربلند</a:t>
            </a:r>
            <a:endParaRPr lang="fa-IR" sz="20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1058976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655909"/>
              </p:ext>
            </p:extLst>
          </p:nvPr>
        </p:nvGraphicFramePr>
        <p:xfrm>
          <a:off x="152400" y="914400"/>
          <a:ext cx="9660649" cy="3926483"/>
        </p:xfrm>
        <a:graphic>
          <a:graphicData uri="http://schemas.openxmlformats.org/drawingml/2006/table">
            <a:tbl>
              <a:tblPr rtl="1">
                <a:tableStyleId>{16D9F66E-5EB9-4882-86FB-DCBF35E3C3E4}</a:tableStyleId>
              </a:tblPr>
              <a:tblGrid>
                <a:gridCol w="379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4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1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34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12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24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84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84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156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8247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9315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52964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رديف</a:t>
                      </a:r>
                      <a:endParaRPr lang="en-US" sz="105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عنوان </a:t>
                      </a: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برنامه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زمان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5461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محل اجرا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54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مخاطب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گستره اجرا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رده مجري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رده همکار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سخنران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حضور هيئت رييسه استان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2225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dirty="0">
                          <a:solidFill>
                            <a:srgbClr val="FF0000"/>
                          </a:solidFill>
                          <a:cs typeface="B Titr" pitchFamily="2" charset="-78"/>
                        </a:rPr>
                        <a:t>مستندساز</a:t>
                      </a:r>
                      <a:endParaRPr lang="en-US" sz="1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9483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1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برگزاری مراسم تجدید میثاق با آرمان های بنیانگذار انقلاب اسلامی،رهبر شهید (قدس سره) و غبار روبی و عطر افشانی مزار شهداء</a:t>
                      </a:r>
                      <a:endParaRPr lang="en-US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0800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الی 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0900</a:t>
                      </a:r>
                      <a:endParaRPr lang="en-US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گلزار شهداء  مرکز استان</a:t>
                      </a:r>
                      <a:endParaRPr lang="en-US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کارکنان و مدعوین</a:t>
                      </a:r>
                      <a:endParaRPr lang="en-US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سراسر استان</a:t>
                      </a:r>
                      <a:endParaRPr lang="en-US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معاونت نیروی انسانی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تمامی رده های ذیربط</a:t>
                      </a:r>
                      <a:endParaRPr lang="en-US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050" kern="1200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5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سردار فرماندهی انتظامی استان</a:t>
                      </a:r>
                      <a:endParaRPr lang="en-US" sz="1050" kern="1200" baseline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 فرهنگی اجتماعی</a:t>
                      </a:r>
                      <a:endParaRPr lang="en-US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9483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2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a-IR" sz="11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B Titr" pitchFamily="2" charset="-78"/>
                        </a:rPr>
                        <a:t>دیدار کودکان کانون پرورش فکری  با ف.ا.استان به مناسبت هفته جهانی کودک</a:t>
                      </a: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930</a:t>
                      </a:r>
                      <a:endParaRPr lang="en-US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5461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دفتر سردار</a:t>
                      </a:r>
                    </a:p>
                    <a:p>
                      <a:pPr marL="5461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ف.ا.استان</a:t>
                      </a:r>
                      <a:endParaRPr lang="en-US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54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مرکز استان</a:t>
                      </a:r>
                      <a:endParaRPr lang="en-US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 فرهنگی</a:t>
                      </a:r>
                      <a:r>
                        <a:rPr lang="fa-IR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 </a:t>
                      </a: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اجتماعی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-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سردار ف.ا.استان مازندران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سردار ف.ا.استان مازندران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22225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معاونت فرهنگی</a:t>
                      </a:r>
                      <a:r>
                        <a:rPr lang="fa-IR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 </a:t>
                      </a:r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اجتماعی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786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3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برگزاری همایش ورزش باستانی و پهلوانی زورخانه ای در استان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1000 الی</a:t>
                      </a:r>
                      <a:r>
                        <a:rPr lang="fa-IR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 1200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شهرستان  ساری،زورخانه باشگاه شهید منتظری ساری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معاونت آموز</a:t>
                      </a:r>
                      <a:r>
                        <a:rPr lang="fa-IR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ش</a:t>
                      </a:r>
                      <a:endParaRPr lang="en-US" sz="11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 هماهنگ کننده ف.ا.استان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</a:txBody>
                  <a:tcPr marL="48668" marR="48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B Titr" pitchFamily="2" charset="-78"/>
                        </a:rPr>
                        <a:t>معاونت تربیت و آموزش</a:t>
                      </a:r>
                      <a:endParaRPr lang="en-US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B Titr" pitchFamily="2" charset="-78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48668" marR="4866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28600" y="188640"/>
            <a:ext cx="9448800" cy="573360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1">
              <a:spcAft>
                <a:spcPts val="1000"/>
              </a:spcAft>
              <a:defRPr/>
            </a:pPr>
            <a:r>
              <a:rPr lang="fa-IR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پنجشنبه 1405/7/16 ، </a:t>
            </a:r>
            <a:r>
              <a:rPr lang="fa-IR" sz="20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پلیس جان فدا ، سرباز فداکار، ایثار و شهادت</a:t>
            </a:r>
            <a:endParaRPr lang="fa-IR" sz="20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8527091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hlinkClick r:id="" action="ppaction://noaction" highlightClick="1"/>
          </p:cNvPr>
          <p:cNvSpPr/>
          <p:nvPr/>
        </p:nvSpPr>
        <p:spPr>
          <a:xfrm>
            <a:off x="380968" y="1285860"/>
            <a:ext cx="9145016" cy="2428892"/>
          </a:xfrm>
          <a:prstGeom prst="roundRect">
            <a:avLst/>
          </a:prstGeom>
          <a:solidFill>
            <a:srgbClr val="7CDE96"/>
          </a:solidFill>
          <a:ln>
            <a:solidFill>
              <a:srgbClr val="1058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4400" dirty="0">
                <a:ln w="63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« </a:t>
            </a:r>
            <a:r>
              <a:rPr lang="ar-SA" sz="4400" dirty="0">
                <a:ln w="63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وَآخِرُ </a:t>
            </a:r>
            <a:r>
              <a:rPr lang="ar-SA" sz="4400" dirty="0" smtClean="0">
                <a:ln w="63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دَعْوَ</a:t>
            </a:r>
            <a:r>
              <a:rPr lang="fa-IR" sz="4400" dirty="0" smtClean="0">
                <a:ln w="63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انا</a:t>
            </a:r>
            <a:r>
              <a:rPr lang="ar-SA" sz="4400" dirty="0" smtClean="0">
                <a:ln w="63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 </a:t>
            </a:r>
            <a:r>
              <a:rPr lang="ar-SA" sz="4400" dirty="0">
                <a:ln w="63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أَنِ الْحَمْدُ لِلّهِ رَبِّ الْعَالَمِينَ</a:t>
            </a:r>
            <a:r>
              <a:rPr lang="fa-IR" sz="4400" dirty="0">
                <a:ln w="63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 </a:t>
            </a:r>
            <a:r>
              <a:rPr lang="fa-IR" sz="4400" dirty="0" smtClean="0">
                <a:ln w="63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»</a:t>
            </a:r>
          </a:p>
          <a:p>
            <a:pPr algn="ctr" rtl="1"/>
            <a:endParaRPr lang="en-US" sz="4400" dirty="0" smtClean="0">
              <a:ln w="635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itchFamily="2" charset="-78"/>
            </a:endParaRPr>
          </a:p>
          <a:p>
            <a:pPr algn="ctr" rtl="1"/>
            <a:r>
              <a:rPr lang="fa-IR" sz="3200" dirty="0" smtClean="0">
                <a:ln w="6350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«و پايان گفتار ما حمد و سپاس پروردگار جهانيان است»</a:t>
            </a:r>
            <a:endParaRPr lang="fa-IR" sz="3200" dirty="0">
              <a:ln w="6350">
                <a:solidFill>
                  <a:schemeClr val="tx1"/>
                </a:solidFill>
                <a:prstDash val="solid"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0475" y="5000636"/>
            <a:ext cx="480772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معاونت اجتماعي فا.ا مازندران</a:t>
            </a:r>
          </a:p>
          <a:p>
            <a:pPr algn="ctr" rtl="1">
              <a:lnSpc>
                <a:spcPct val="150000"/>
              </a:lnSpc>
            </a:pPr>
            <a:r>
              <a:rPr lang="fa-IR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دبیرخانه </a:t>
            </a:r>
            <a:r>
              <a:rPr lang="fa-IR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ستاد برگزاری </a:t>
            </a:r>
            <a:r>
              <a:rPr lang="fa-IR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هفته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 </a:t>
            </a:r>
            <a:r>
              <a:rPr lang="fa-IR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ea typeface="Arial" pitchFamily="34" charset="0"/>
                <a:cs typeface="B Titr" pitchFamily="2" charset="-78"/>
              </a:rPr>
              <a:t>انتظامی</a:t>
            </a:r>
            <a:endParaRPr lang="en-US" sz="2800" b="1" dirty="0" smtClean="0">
              <a:ln w="635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93405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11323</TotalTime>
  <Words>1456</Words>
  <Application>Microsoft Office PowerPoint</Application>
  <PresentationFormat>A4 Paper (210x297 mm)</PresentationFormat>
  <Paragraphs>605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AP Yekan black</vt:lpstr>
      <vt:lpstr>Arial</vt:lpstr>
      <vt:lpstr>B Titr</vt:lpstr>
      <vt:lpstr>Calibri</vt:lpstr>
      <vt:lpstr>Franklin Gothic Book</vt:lpstr>
      <vt:lpstr>Franklin Gothic Medium</vt:lpstr>
      <vt:lpstr>Times New Roman</vt:lpstr>
      <vt:lpstr>Tunga</vt:lpstr>
      <vt:lpstr>Wingdings</vt:lpstr>
      <vt:lpstr>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</dc:creator>
  <cp:lastModifiedBy>mznnaja</cp:lastModifiedBy>
  <cp:revision>2865</cp:revision>
  <cp:lastPrinted>2024-10-05T08:20:09Z</cp:lastPrinted>
  <dcterms:created xsi:type="dcterms:W3CDTF">2017-08-21T19:27:03Z</dcterms:created>
  <dcterms:modified xsi:type="dcterms:W3CDTF">2026-09-30T08:45:55Z</dcterms:modified>
</cp:coreProperties>
</file>